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19"/>
  </p:notesMasterIdLst>
  <p:sldIdLst>
    <p:sldId id="256" r:id="rId3"/>
    <p:sldId id="257" r:id="rId4"/>
    <p:sldId id="258" r:id="rId5"/>
    <p:sldId id="275" r:id="rId6"/>
    <p:sldId id="259" r:id="rId7"/>
    <p:sldId id="280" r:id="rId8"/>
    <p:sldId id="276" r:id="rId9"/>
    <p:sldId id="282" r:id="rId10"/>
    <p:sldId id="283" r:id="rId11"/>
    <p:sldId id="284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embeddedFontLst>
    <p:embeddedFont>
      <p:font typeface="3ds" panose="020B0604020202020204" charset="0"/>
      <p:regular r:id="rId20"/>
      <p:bold r:id="rId21"/>
      <p:italic r:id="rId22"/>
      <p:boldItalic r:id="rId23"/>
    </p:embeddedFont>
    <p:embeddedFont>
      <p:font typeface="Algerian" panose="04020705040A020607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458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0097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87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6" name="Google Shape;76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3" name="Google Shape;93;p3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90204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6" name="Google Shape;26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90204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90204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-1856791" y="1146707"/>
            <a:ext cx="12652309" cy="104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804030504040204"/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  <a:ea typeface="Verdana" panose="020B0804030504040204"/>
                <a:cs typeface="Verdana" panose="020B0804030504040204"/>
                <a:sym typeface="Verdana" panose="020B0804030504040204"/>
              </a:rPr>
              <a:t>	 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804030504040204"/>
              <a:buNone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804030504040204"/>
                <a:cs typeface="Times New Roman" panose="02020603050405020304" pitchFamily="18" charset="0"/>
                <a:sym typeface="Verdana" panose="020B0804030504040204"/>
              </a:rPr>
              <a:t> </a:t>
            </a:r>
            <a:r>
              <a:rPr lang="en-US" sz="2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Verdana" panose="020B0804030504040204"/>
                <a:cs typeface="Times New Roman" panose="02020603050405020304" pitchFamily="18" charset="0"/>
                <a:sym typeface="Verdana" panose="020B0804030504040204"/>
              </a:rPr>
              <a:t>SENTIMENT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 panose="020B0804030504040204"/>
              <a:buNone/>
            </a:pPr>
            <a:endParaRPr lang="en-US" sz="28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  <a:ea typeface="Verdana" panose="020B0804030504040204"/>
              <a:cs typeface="Verdana" panose="020B0804030504040204"/>
              <a:sym typeface="Verdana" panose="020B0804030504040204"/>
            </a:endParaRPr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56885" y="2764572"/>
            <a:ext cx="54907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Munmun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Bhaghat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06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Teammates: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KS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Chetangouda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Jeswyn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Moses 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Karan 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Kishore Kumar H B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Vinayak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Bakale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Vinutha BN</a:t>
            </a:r>
          </a:p>
          <a:p>
            <a:endParaRPr lang="en-U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-2389632" y="2377440"/>
            <a:ext cx="13545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455656" y="798827"/>
            <a:ext cx="850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90204"/>
              <a:buNone/>
            </a:pPr>
            <a:r>
              <a:rPr lang="en-US" sz="2800" b="1" dirty="0">
                <a:solidFill>
                  <a:srgbClr val="002776"/>
                </a:solidFill>
              </a:rPr>
              <a:t>Sentiment Analysis</a:t>
            </a: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18A41-1D80-4262-B21E-1DFB9E0A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2" y="1222309"/>
            <a:ext cx="8231475" cy="5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4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Building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95" name="Google Shape;395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/>
          <p:nvPr/>
        </p:nvSpPr>
        <p:spPr>
          <a:xfrm>
            <a:off x="0" y="0"/>
            <a:ext cx="7766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Template for Model results presentation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cxnSp>
        <p:nvCxnSpPr>
          <p:cNvPr id="401" name="Google Shape;401;p10"/>
          <p:cNvCxnSpPr/>
          <p:nvPr/>
        </p:nvCxnSpPr>
        <p:spPr>
          <a:xfrm>
            <a:off x="4363655" y="523220"/>
            <a:ext cx="0" cy="290578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2" name="Google Shape;402;p10"/>
          <p:cNvCxnSpPr/>
          <p:nvPr/>
        </p:nvCxnSpPr>
        <p:spPr>
          <a:xfrm rot="10800000" flipH="1">
            <a:off x="173620" y="3429000"/>
            <a:ext cx="8819909" cy="8970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3" name="Google Shape;403;p10"/>
          <p:cNvSpPr txBox="1"/>
          <p:nvPr/>
        </p:nvSpPr>
        <p:spPr>
          <a:xfrm>
            <a:off x="0" y="1000999"/>
            <a:ext cx="19792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0" y="2138357"/>
            <a:ext cx="2581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4780346" y="486253"/>
            <a:ext cx="25232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Arial" panose="020B0604020202090204"/>
                <a:cs typeface="Arial" panose="020B0604020202090204"/>
                <a:sym typeface="Century Gothic"/>
              </a:rPr>
              <a:t>(explain the algorithm)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4363663" y="1573501"/>
            <a:ext cx="47803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 details and configuration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173620" y="3641010"/>
            <a:ext cx="522018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Accuracy: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wise accuracies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Recall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Precision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F1 score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Etc..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1840372" y="454635"/>
            <a:ext cx="24191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90204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SVM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09" name="Google Shape;409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Predictions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15" name="Google Shape;415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0906" y="2498877"/>
            <a:ext cx="8773064" cy="13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1"/>
          <p:cNvSpPr/>
          <p:nvPr/>
        </p:nvSpPr>
        <p:spPr>
          <a:xfrm rot="-5400000">
            <a:off x="3718098" y="-1785570"/>
            <a:ext cx="639642" cy="7814024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 rot="-5400000">
            <a:off x="8151023" y="1671074"/>
            <a:ext cx="546857" cy="95904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3338423" y="1423358"/>
            <a:ext cx="192369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 data fed to the model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19" name="Google Shape;419;p11"/>
          <p:cNvSpPr txBox="1"/>
          <p:nvPr/>
        </p:nvSpPr>
        <p:spPr>
          <a:xfrm>
            <a:off x="7279185" y="1059888"/>
            <a:ext cx="192369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probabilities for each transaction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20" name="Google Shape;420;p1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1"/>
          <p:cNvSpPr txBox="1"/>
          <p:nvPr/>
        </p:nvSpPr>
        <p:spPr>
          <a:xfrm>
            <a:off x="405114" y="1423358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Results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638407"/>
            <a:ext cx="8859329" cy="108216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2"/>
          <p:cNvSpPr txBox="1"/>
          <p:nvPr/>
        </p:nvSpPr>
        <p:spPr>
          <a:xfrm>
            <a:off x="99477" y="1685911"/>
            <a:ext cx="88593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generated the output for the transaction data set in which 324 transactions are genuine(0) claims and 61 transaction are fraudulent(1)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 txBox="1"/>
          <p:nvPr/>
        </p:nvSpPr>
        <p:spPr>
          <a:xfrm>
            <a:off x="243068" y="1064871"/>
            <a:ext cx="14584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"/>
          <p:cNvSpPr txBox="1"/>
          <p:nvPr/>
        </p:nvSpPr>
        <p:spPr>
          <a:xfrm>
            <a:off x="1109354" y="3218296"/>
            <a:ext cx="692529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Model Deployment using R shiny / Flask or any other method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/>
        </p:nvSpPr>
        <p:spPr>
          <a:xfrm>
            <a:off x="90782" y="305924"/>
            <a:ext cx="346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Challenges faced?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442" name="Google Shape;442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"/>
          <p:cNvSpPr txBox="1"/>
          <p:nvPr/>
        </p:nvSpPr>
        <p:spPr>
          <a:xfrm>
            <a:off x="90782" y="3429000"/>
            <a:ext cx="4365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How did you overcome?</a:t>
            </a: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Business Problem: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0" y="4825899"/>
            <a:ext cx="8979041" cy="127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 panose="020B0804030504040204"/>
                <a:ea typeface="Verdana" panose="020B0804030504040204"/>
                <a:cs typeface="Verdana" panose="020B0804030504040204"/>
                <a:sym typeface="Verdana" panose="020B0804030504040204"/>
              </a:rPr>
              <a:t>The objective of the analysis is to predict: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Verdana" panose="020B0804030504040204"/>
                <a:ea typeface="Verdana" panose="020B0804030504040204"/>
                <a:cs typeface="Verdana" panose="020B0804030504040204"/>
                <a:sym typeface="Verdana" panose="020B0804030504040204"/>
              </a:rPr>
              <a:t>What is the probability that customer would file fraudulent  / Genuine warranty </a:t>
            </a:r>
            <a:endParaRPr lang="en-US" dirty="0">
              <a:solidFill>
                <a:schemeClr val="dk1"/>
              </a:solidFill>
              <a:latin typeface="Verdana" panose="020B0804030504040204"/>
              <a:ea typeface="Verdana" panose="020B0804030504040204"/>
              <a:cs typeface="Verdana" panose="020B0804030504040204"/>
              <a:sym typeface="Verdana" panose="020B0804030504040204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Verdana" panose="020B0804030504040204"/>
                <a:ea typeface="Verdana" panose="020B0804030504040204"/>
                <a:cs typeface="Verdana" panose="020B0804030504040204"/>
                <a:sym typeface="Verdana" panose="020B0804030504040204"/>
              </a:rPr>
              <a:t>T</a:t>
            </a:r>
            <a:r>
              <a:rPr lang="en-US" b="0" i="0" u="none" strike="noStrike" cap="none" dirty="0">
                <a:solidFill>
                  <a:schemeClr val="dk1"/>
                </a:solidFill>
                <a:latin typeface="Verdana" panose="020B0804030504040204"/>
                <a:ea typeface="Verdana" panose="020B0804030504040204"/>
                <a:cs typeface="Verdana" panose="020B0804030504040204"/>
                <a:sym typeface="Verdana" panose="020B0804030504040204"/>
              </a:rPr>
              <a:t>o understand important factors associated with them.</a:t>
            </a:r>
            <a:endParaRPr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341" name="Google Shape;341;p2"/>
          <p:cNvSpPr txBox="1"/>
          <p:nvPr/>
        </p:nvSpPr>
        <p:spPr>
          <a:xfrm>
            <a:off x="-20236" y="1518273"/>
            <a:ext cx="7743463" cy="227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90204" pitchFamily="34" charset="0"/>
              <a:buChar char="•"/>
            </a:pPr>
            <a:r>
              <a:rPr lang="en-US" b="0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Considerable failure rate of iPhone 7, over the second and first quarters of 2017 and   2018, respectively.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Despite the people’s unlikeliness towards the product, the product’s failure rate hasn’t superseded 8% (which is the maximum), by the first quarter of 2018, which is due to vast range of positive opinions from users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Thus, the product 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 iPhone 7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The classification technique chosen for this problem – Support Vector Machines</a:t>
            </a:r>
          </a:p>
        </p:txBody>
      </p:sp>
      <p:sp>
        <p:nvSpPr>
          <p:cNvPr id="342" name="Google Shape;342;p2"/>
          <p:cNvSpPr txBox="1"/>
          <p:nvPr/>
        </p:nvSpPr>
        <p:spPr>
          <a:xfrm>
            <a:off x="0" y="4287982"/>
            <a:ext cx="2569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90204"/>
              <a:buNone/>
            </a:pPr>
            <a:r>
              <a:rPr lang="en-US" sz="1800" b="1" i="0" u="sng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Times New Roman" panose="02020603050405020304" pitchFamily="18" charset="0"/>
                <a:sym typeface="Century Gothic"/>
              </a:rPr>
              <a:t>Objective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:</a:t>
            </a:r>
            <a:endParaRPr sz="1600" b="0" i="0" u="none" strike="noStrike" cap="none" dirty="0">
              <a:solidFill>
                <a:srgbClr val="000000"/>
              </a:solidFill>
              <a:latin typeface="Century Gothic" panose="020B0502020202020204" pitchFamily="34" charset="0"/>
              <a:sym typeface="Arial" panose="020B0604020202090204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23229" y="22920"/>
            <a:ext cx="1187053" cy="41135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"/>
          <p:cNvSpPr txBox="1"/>
          <p:nvPr/>
        </p:nvSpPr>
        <p:spPr>
          <a:xfrm>
            <a:off x="127322" y="856527"/>
            <a:ext cx="6315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800" b="1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of interest</a:t>
            </a:r>
            <a:r>
              <a:rPr lang="en-US" sz="1800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1" i="0" u="none" strike="noStrike" cap="none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iPhone 7</a:t>
            </a:r>
            <a:endParaRPr sz="1400" b="1" i="0" u="none" strike="noStrike" cap="none" dirty="0">
              <a:solidFill>
                <a:schemeClr val="accent5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Project Architecture / Project Flow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1925402" y="960445"/>
            <a:ext cx="3021733" cy="6881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3ds" panose="02000503020000020004" pitchFamily="2" charset="0"/>
              </a:rPr>
              <a:t>Data Acquisition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1925403" y="6117450"/>
            <a:ext cx="3021734" cy="58815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3ds" panose="02000503020000020004" pitchFamily="2" charset="0"/>
              </a:rPr>
              <a:t>Deployment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1925403" y="2026553"/>
            <a:ext cx="3021733" cy="6881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3ds" panose="02000503020000020004" pitchFamily="2" charset="0"/>
              </a:rPr>
              <a:t>EDA and Feature Extraction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1925403" y="3958188"/>
            <a:ext cx="3021735" cy="68814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3ds" panose="02000503020000020004" pitchFamily="2" charset="0"/>
              </a:rPr>
              <a:t>Prepare &amp; Train the model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1925403" y="4979268"/>
            <a:ext cx="3021735" cy="68814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3ds" panose="02000503020000020004" pitchFamily="2" charset="0"/>
              </a:rPr>
              <a:t>Evaluate Model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926812" y="2937108"/>
            <a:ext cx="3021735" cy="6881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3ds" panose="02000503020000020004" pitchFamily="2" charset="0"/>
              </a:rPr>
              <a:t>Sentiment Analysis</a:t>
            </a:r>
          </a:p>
        </p:txBody>
      </p:sp>
      <p:cxnSp>
        <p:nvCxnSpPr>
          <p:cNvPr id="28" name="Straight Arrow Connector 27"/>
          <p:cNvCxnSpPr>
            <a:cxnSpLocks/>
            <a:endCxn id="25" idx="0"/>
          </p:cNvCxnSpPr>
          <p:nvPr/>
        </p:nvCxnSpPr>
        <p:spPr>
          <a:xfrm>
            <a:off x="3426108" y="2725601"/>
            <a:ext cx="11572" cy="211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5" idx="2"/>
            <a:endCxn id="22" idx="0"/>
          </p:cNvCxnSpPr>
          <p:nvPr/>
        </p:nvCxnSpPr>
        <p:spPr>
          <a:xfrm flipH="1">
            <a:off x="3436271" y="3625250"/>
            <a:ext cx="1409" cy="33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endCxn id="24" idx="0"/>
          </p:cNvCxnSpPr>
          <p:nvPr/>
        </p:nvCxnSpPr>
        <p:spPr>
          <a:xfrm>
            <a:off x="3436271" y="4646330"/>
            <a:ext cx="0" cy="33293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4" idx="2"/>
            <a:endCxn id="19" idx="0"/>
          </p:cNvCxnSpPr>
          <p:nvPr/>
        </p:nvCxnSpPr>
        <p:spPr>
          <a:xfrm flipH="1">
            <a:off x="3436270" y="5667410"/>
            <a:ext cx="1" cy="45004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3364760" y="1648587"/>
            <a:ext cx="0" cy="38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2F0A1D-123D-4A76-AE83-723BB4855439}"/>
              </a:ext>
            </a:extLst>
          </p:cNvPr>
          <p:cNvCxnSpPr>
            <a:cxnSpLocks/>
          </p:cNvCxnSpPr>
          <p:nvPr/>
        </p:nvCxnSpPr>
        <p:spPr>
          <a:xfrm>
            <a:off x="3426107" y="2725601"/>
            <a:ext cx="11572" cy="21150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6D7BE2-A24E-4DAC-BC7C-803365569421}"/>
              </a:ext>
            </a:extLst>
          </p:cNvPr>
          <p:cNvCxnSpPr>
            <a:cxnSpLocks/>
          </p:cNvCxnSpPr>
          <p:nvPr/>
        </p:nvCxnSpPr>
        <p:spPr>
          <a:xfrm flipH="1">
            <a:off x="3436270" y="3625250"/>
            <a:ext cx="1409" cy="33293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F8BA0AE-BBD1-475F-A346-7F4371001DC3}"/>
              </a:ext>
            </a:extLst>
          </p:cNvPr>
          <p:cNvCxnSpPr>
            <a:cxnSpLocks/>
          </p:cNvCxnSpPr>
          <p:nvPr/>
        </p:nvCxnSpPr>
        <p:spPr>
          <a:xfrm>
            <a:off x="3364759" y="1648587"/>
            <a:ext cx="0" cy="38341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30923" y="2472592"/>
            <a:ext cx="6740769" cy="44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CBECA-2B51-414E-8EE5-7B92DACF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9" y="134470"/>
            <a:ext cx="7610477" cy="495450"/>
          </a:xfrm>
        </p:spPr>
        <p:txBody>
          <a:bodyPr/>
          <a:lstStyle/>
          <a:p>
            <a:r>
              <a:rPr lang="en-US" sz="24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Data Set Details:</a:t>
            </a:r>
            <a:br>
              <a:rPr lang="en-US" sz="36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7DD81-FA5F-41ED-AE73-65E02F8F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9" y="629920"/>
            <a:ext cx="8904826" cy="6093610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Rows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: 5352</a:t>
            </a:r>
            <a:endParaRPr lang="en-US" sz="12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Columns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: 6 </a:t>
            </a:r>
            <a:endParaRPr lang="en-US" sz="1200" b="0" i="0" u="none" strike="noStrike" cap="none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Date ranges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: 16/09/2016 to 27/04/2021 </a:t>
            </a:r>
            <a:endParaRPr lang="en-US" sz="1200" b="0" i="0" u="none" strike="noStrike" cap="none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Missing values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Century Gothic"/>
              </a:rPr>
              <a:t>: 900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90204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 panose="020B0604020202090204"/>
              <a:cs typeface="Times New Roman" panose="02020603050405020304" pitchFamily="18" charset="0"/>
              <a:sym typeface="Arial" panose="020B0604020202090204"/>
            </a:endParaRP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0DD723-6167-47E1-9367-21B1186C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9" y="1702920"/>
            <a:ext cx="9022862" cy="3452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299160" y="305924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Exploratory Data Analysis (EDA) and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Feature Engineering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30923" y="1723292"/>
            <a:ext cx="6740769" cy="44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916F6-FEC8-4766-BEA2-A2D64C621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6" y="1558211"/>
            <a:ext cx="9060024" cy="4040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299160" y="305925"/>
            <a:ext cx="6435525" cy="90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Exploratory Data Analysis (EDA) and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Feature Engineering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30923" y="1723292"/>
            <a:ext cx="6740769" cy="44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859C0-1A75-4102-8982-E3412740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2" y="2079213"/>
            <a:ext cx="6973316" cy="3901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299160" y="305924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Exploratory Data Analysis (EDA) and 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90204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Feature Engineering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30923" y="1723292"/>
            <a:ext cx="6740769" cy="440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18DAD-BD84-46A0-8A95-82C0AF225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77" y="1586204"/>
            <a:ext cx="6357646" cy="49476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455656" y="798827"/>
            <a:ext cx="850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90204"/>
              <a:buNone/>
            </a:pPr>
            <a:r>
              <a:rPr lang="en-US" sz="2800" b="1" dirty="0">
                <a:solidFill>
                  <a:srgbClr val="002776"/>
                </a:solidFill>
              </a:rPr>
              <a:t>Sentiment Analysis</a:t>
            </a: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E282D-DD59-4770-87D9-6ABE77EC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8650"/>
            <a:ext cx="9144000" cy="48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6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455656" y="798827"/>
            <a:ext cx="85032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 panose="020B0604020202090204"/>
              <a:buNone/>
            </a:pPr>
            <a:r>
              <a:rPr lang="en-US" sz="2800" b="1" dirty="0">
                <a:solidFill>
                  <a:srgbClr val="002776"/>
                </a:solidFill>
              </a:rPr>
              <a:t>Sentiment Analysis</a:t>
            </a: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5061A-DC1D-4CFF-9F62-5F6AB9B8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81" y="169865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9519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339</Words>
  <Application>Microsoft Office PowerPoint</Application>
  <PresentationFormat>On-screen Show (4:3)</PresentationFormat>
  <Paragraphs>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Verdana</vt:lpstr>
      <vt:lpstr>Century Gothic</vt:lpstr>
      <vt:lpstr>Calibri</vt:lpstr>
      <vt:lpstr>Times New Roman</vt:lpstr>
      <vt:lpstr>3ds</vt:lpstr>
      <vt:lpstr>Arial</vt:lpstr>
      <vt:lpstr>Algerian</vt:lpstr>
      <vt:lpstr>Noto Sans Symbols</vt:lpstr>
      <vt:lpstr>Perception</vt:lpstr>
      <vt:lpstr>Office Theme</vt:lpstr>
      <vt:lpstr>PowerPoint Presentation</vt:lpstr>
      <vt:lpstr>PowerPoint Presentation</vt:lpstr>
      <vt:lpstr>PowerPoint Presentation</vt:lpstr>
      <vt:lpstr>Data Set Details: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Akshay Ks</cp:lastModifiedBy>
  <cp:revision>66</cp:revision>
  <dcterms:created xsi:type="dcterms:W3CDTF">2021-07-11T08:37:00Z</dcterms:created>
  <dcterms:modified xsi:type="dcterms:W3CDTF">2021-07-15T16:13:41Z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1033-3.1.4.5932</vt:lpwstr>
  </property>
</Properties>
</file>